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06"/>
    <p:restoredTop sz="85154"/>
  </p:normalViewPr>
  <p:slideViewPr>
    <p:cSldViewPr snapToGrid="0" snapToObjects="1">
      <p:cViewPr varScale="1">
        <p:scale>
          <a:sx n="131" d="100"/>
          <a:sy n="131" d="100"/>
        </p:scale>
        <p:origin x="101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</a:t>
            </a:r>
            <a:r>
              <a:rPr lang="en-US" altLang="zh-CN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Alee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</a:t>
            </a:r>
            <a:r>
              <a:rPr lang="en-US" altLang="zh-CN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12-08-2024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9274595" cy="1964849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beginning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Business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Understanding,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Collection,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Visualization,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Algorithm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prediction,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Evaluation,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Feedback,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Loop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Visualization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Prediction,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different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ways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help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SpaceX’s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past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876693" y="1634247"/>
            <a:ext cx="3455821" cy="7233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altLang="zh-CN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SpaceX</a:t>
            </a:r>
            <a:r>
              <a:rPr lang="zh-CN" alt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</a:t>
            </a:r>
            <a:r>
              <a:rPr lang="zh-CN" alt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sites</a:t>
            </a: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40231" y="2960656"/>
            <a:ext cx="3455821" cy="34478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1700" dirty="0"/>
              <a:t>Most</a:t>
            </a:r>
            <a:r>
              <a:rPr lang="zh-CN" altLang="en-US" sz="1700" dirty="0"/>
              <a:t> </a:t>
            </a:r>
            <a:r>
              <a:rPr lang="en-US" altLang="zh-CN" sz="1700" dirty="0"/>
              <a:t>of</a:t>
            </a:r>
            <a:r>
              <a:rPr lang="zh-CN" altLang="en-US" sz="1700" dirty="0"/>
              <a:t> </a:t>
            </a:r>
            <a:r>
              <a:rPr lang="en-US" altLang="zh-CN" sz="1700" dirty="0"/>
              <a:t>these</a:t>
            </a:r>
            <a:r>
              <a:rPr lang="zh-CN" altLang="en-US" sz="1700" dirty="0"/>
              <a:t> </a:t>
            </a:r>
            <a:r>
              <a:rPr lang="en-US" altLang="zh-CN" sz="1700" dirty="0"/>
              <a:t>sites</a:t>
            </a:r>
            <a:r>
              <a:rPr lang="zh-CN" altLang="en-US" sz="1700" dirty="0"/>
              <a:t> </a:t>
            </a:r>
            <a:r>
              <a:rPr lang="en-US" altLang="zh-CN" sz="1700" dirty="0"/>
              <a:t>locate</a:t>
            </a:r>
            <a:r>
              <a:rPr lang="zh-CN" altLang="en-US" sz="1700" dirty="0"/>
              <a:t> </a:t>
            </a:r>
            <a:r>
              <a:rPr lang="en-US" altLang="zh-CN" sz="1700" dirty="0"/>
              <a:t>on</a:t>
            </a:r>
            <a:r>
              <a:rPr lang="zh-CN" altLang="en-US" sz="1700" dirty="0"/>
              <a:t> </a:t>
            </a:r>
            <a:r>
              <a:rPr lang="en-US" altLang="zh-CN" sz="1700" dirty="0"/>
              <a:t>the</a:t>
            </a:r>
            <a:r>
              <a:rPr lang="zh-CN" altLang="en-US" sz="1700" dirty="0"/>
              <a:t> </a:t>
            </a:r>
            <a:r>
              <a:rPr lang="en-US" altLang="zh-CN" sz="1700" dirty="0"/>
              <a:t>both</a:t>
            </a:r>
            <a:r>
              <a:rPr lang="zh-CN" altLang="en-US" sz="1700" dirty="0"/>
              <a:t> </a:t>
            </a:r>
            <a:r>
              <a:rPr lang="en-US" altLang="zh-CN" sz="1700" dirty="0"/>
              <a:t>sides</a:t>
            </a:r>
            <a:r>
              <a:rPr lang="zh-CN" altLang="en-US" sz="1700" dirty="0"/>
              <a:t> </a:t>
            </a:r>
            <a:r>
              <a:rPr lang="en-US" altLang="zh-CN" sz="1700" dirty="0"/>
              <a:t>of</a:t>
            </a:r>
            <a:r>
              <a:rPr lang="zh-CN" altLang="en-US" sz="1700" dirty="0"/>
              <a:t> </a:t>
            </a:r>
            <a:r>
              <a:rPr lang="en-US" altLang="zh-CN" sz="1700" dirty="0"/>
              <a:t>main</a:t>
            </a:r>
            <a:r>
              <a:rPr lang="zh-CN" altLang="en-US" sz="1700" dirty="0"/>
              <a:t> </a:t>
            </a:r>
            <a:r>
              <a:rPr lang="en-US" altLang="zh-CN" sz="1700" dirty="0"/>
              <a:t>land.</a:t>
            </a:r>
          </a:p>
          <a:p>
            <a:r>
              <a:rPr lang="en-US" altLang="zh-CN" sz="1700" dirty="0"/>
              <a:t>Near</a:t>
            </a:r>
            <a:r>
              <a:rPr lang="zh-CN" altLang="en-US" sz="1700" dirty="0"/>
              <a:t> </a:t>
            </a:r>
            <a:r>
              <a:rPr lang="en-US" altLang="zh-CN" sz="1700" dirty="0"/>
              <a:t>the</a:t>
            </a:r>
            <a:r>
              <a:rPr lang="zh-CN" altLang="en-US" sz="1700" dirty="0"/>
              <a:t> </a:t>
            </a:r>
            <a:r>
              <a:rPr lang="en-US" altLang="zh-CN" sz="1700" dirty="0"/>
              <a:t>ocean</a:t>
            </a:r>
            <a:r>
              <a:rPr lang="zh-CN" altLang="en-US" sz="1700" dirty="0"/>
              <a:t> </a:t>
            </a:r>
            <a:r>
              <a:rPr lang="en-US" altLang="zh-CN" sz="1700" dirty="0"/>
              <a:t>is</a:t>
            </a:r>
            <a:r>
              <a:rPr lang="zh-CN" altLang="en-US" sz="1700" dirty="0"/>
              <a:t> </a:t>
            </a:r>
            <a:r>
              <a:rPr lang="en-US" altLang="zh-CN" sz="1700" dirty="0"/>
              <a:t>a</a:t>
            </a:r>
            <a:r>
              <a:rPr lang="zh-CN" altLang="en-US" sz="1700" dirty="0"/>
              <a:t> </a:t>
            </a:r>
            <a:r>
              <a:rPr lang="en-US" altLang="zh-CN" sz="1700" dirty="0"/>
              <a:t>great</a:t>
            </a:r>
            <a:r>
              <a:rPr lang="zh-CN" altLang="en-US" sz="1700" dirty="0"/>
              <a:t> </a:t>
            </a:r>
            <a:r>
              <a:rPr lang="en-US" altLang="zh-CN" sz="1700" dirty="0"/>
              <a:t>advantage.</a:t>
            </a:r>
            <a:endParaRPr lang="en-US" sz="17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643676-8CC5-C95D-3B6A-9F7013F0D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72" y="1508864"/>
            <a:ext cx="6389346" cy="384958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35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altLang="zh-CN" sz="54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Fail and Success Sites</a:t>
            </a:r>
            <a:endParaRPr lang="en-US" sz="54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spcBef>
                <a:spcPts val="1400"/>
              </a:spcBef>
              <a:buNone/>
            </a:pPr>
            <a:r>
              <a:rPr lang="en-US" altLang="zh-CN" sz="2000" dirty="0"/>
              <a:t>Failed</a:t>
            </a:r>
            <a:r>
              <a:rPr lang="zh-CN" altLang="en-US" sz="2000" dirty="0"/>
              <a:t> </a:t>
            </a:r>
            <a:r>
              <a:rPr lang="en-US" altLang="zh-CN" sz="2000" dirty="0"/>
              <a:t>times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almost</a:t>
            </a:r>
            <a:r>
              <a:rPr lang="zh-CN" altLang="en-US" sz="2000" dirty="0"/>
              <a:t> </a:t>
            </a:r>
            <a:r>
              <a:rPr lang="en-US" altLang="zh-CN" sz="2000" dirty="0"/>
              <a:t>4</a:t>
            </a:r>
            <a:r>
              <a:rPr lang="zh-CN" altLang="en-US" sz="2000" dirty="0"/>
              <a:t> </a:t>
            </a:r>
            <a:r>
              <a:rPr lang="en-US" altLang="zh-CN" sz="2000" dirty="0"/>
              <a:t>times</a:t>
            </a:r>
            <a:r>
              <a:rPr lang="zh-CN" altLang="en-US" sz="2000" dirty="0"/>
              <a:t> </a:t>
            </a:r>
            <a:r>
              <a:rPr lang="en-US" altLang="zh-CN" sz="2000" dirty="0"/>
              <a:t>than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success</a:t>
            </a:r>
            <a:endParaRPr lang="en-US" sz="2000" dirty="0"/>
          </a:p>
        </p:txBody>
      </p:sp>
      <p:pic>
        <p:nvPicPr>
          <p:cNvPr id="2" name="Picture 1" descr="A map of a city&#10;&#10;Description automatically generated">
            <a:extLst>
              <a:ext uri="{FF2B5EF4-FFF2-40B4-BE49-F238E27FC236}">
                <a16:creationId xmlns:a16="http://schemas.microsoft.com/office/drawing/2014/main" id="{764E714F-0C88-8AD1-0885-7856FDDCE5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903" r="22668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36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</a:t>
            </a:r>
            <a:r>
              <a:rPr lang="en-US" altLang="zh-CN" sz="5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istance</a:t>
            </a:r>
            <a:r>
              <a:rPr lang="zh-CN" altLang="en-US" sz="5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5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from</a:t>
            </a:r>
            <a:r>
              <a:rPr lang="zh-CN" altLang="en-US" sz="5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5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</a:t>
            </a:r>
            <a:r>
              <a:rPr lang="zh-CN" altLang="en-US" sz="5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5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</a:t>
            </a:r>
            <a:r>
              <a:rPr lang="zh-CN" altLang="en-US" sz="5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5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sites</a:t>
            </a:r>
            <a:endParaRPr lang="en-US" sz="5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altLang="zh-CN" sz="1500" dirty="0"/>
              <a:t>Distance</a:t>
            </a:r>
            <a:r>
              <a:rPr lang="zh-CN" altLang="en-US" sz="1500" dirty="0"/>
              <a:t> </a:t>
            </a:r>
            <a:r>
              <a:rPr lang="en-US" altLang="zh-CN" sz="1500" dirty="0"/>
              <a:t>is</a:t>
            </a:r>
            <a:r>
              <a:rPr lang="zh-CN" altLang="en-US" sz="1500" dirty="0"/>
              <a:t> </a:t>
            </a:r>
            <a:r>
              <a:rPr lang="en-US" altLang="zh-CN" sz="1500" dirty="0"/>
              <a:t>also</a:t>
            </a:r>
            <a:r>
              <a:rPr lang="zh-CN" altLang="en-US" sz="1500" dirty="0"/>
              <a:t> </a:t>
            </a:r>
            <a:r>
              <a:rPr lang="en-US" altLang="zh-CN" sz="1500" dirty="0"/>
              <a:t>one</a:t>
            </a:r>
            <a:r>
              <a:rPr lang="zh-CN" altLang="en-US" sz="1500" dirty="0"/>
              <a:t> </a:t>
            </a:r>
            <a:r>
              <a:rPr lang="en-US" altLang="zh-CN" sz="1500" dirty="0"/>
              <a:t>of</a:t>
            </a:r>
            <a:r>
              <a:rPr lang="zh-CN" altLang="en-US" sz="1500" dirty="0"/>
              <a:t> </a:t>
            </a:r>
            <a:r>
              <a:rPr lang="en-US" altLang="zh-CN" sz="1500" dirty="0"/>
              <a:t>the</a:t>
            </a:r>
            <a:r>
              <a:rPr lang="zh-CN" altLang="en-US" sz="1500" dirty="0"/>
              <a:t> </a:t>
            </a:r>
            <a:r>
              <a:rPr lang="en-US" altLang="zh-CN" sz="1500" dirty="0"/>
              <a:t>elements</a:t>
            </a:r>
            <a:r>
              <a:rPr lang="zh-CN" altLang="en-US" sz="1500" dirty="0"/>
              <a:t> </a:t>
            </a:r>
            <a:r>
              <a:rPr lang="en-US" altLang="zh-CN" sz="1500" dirty="0"/>
              <a:t>involved</a:t>
            </a:r>
            <a:r>
              <a:rPr lang="zh-CN" altLang="en-US" sz="1500" dirty="0"/>
              <a:t> </a:t>
            </a:r>
            <a:r>
              <a:rPr lang="en-US" altLang="zh-CN" sz="1500" dirty="0"/>
              <a:t>this</a:t>
            </a:r>
            <a:r>
              <a:rPr lang="zh-CN" altLang="en-US" sz="1500" dirty="0"/>
              <a:t> </a:t>
            </a:r>
            <a:r>
              <a:rPr lang="en-US" altLang="zh-CN" sz="1500" dirty="0"/>
              <a:t>time.</a:t>
            </a:r>
            <a:r>
              <a:rPr lang="zh-CN" altLang="en-US" sz="1500" dirty="0"/>
              <a:t> </a:t>
            </a:r>
            <a:r>
              <a:rPr lang="en-US" altLang="zh-CN" sz="1500" dirty="0"/>
              <a:t>It</a:t>
            </a:r>
            <a:r>
              <a:rPr lang="zh-CN" altLang="en-US" sz="1500" dirty="0"/>
              <a:t> </a:t>
            </a:r>
            <a:r>
              <a:rPr lang="en-US" altLang="zh-CN" sz="1500" dirty="0"/>
              <a:t>helps</a:t>
            </a:r>
            <a:r>
              <a:rPr lang="zh-CN" altLang="en-US" sz="1500" dirty="0"/>
              <a:t> </a:t>
            </a:r>
            <a:r>
              <a:rPr lang="en-US" altLang="zh-CN" sz="1500" dirty="0"/>
              <a:t>us</a:t>
            </a:r>
            <a:r>
              <a:rPr lang="zh-CN" altLang="en-US" sz="1500" dirty="0"/>
              <a:t> </a:t>
            </a:r>
            <a:r>
              <a:rPr lang="en-US" altLang="zh-CN" sz="1500" dirty="0"/>
              <a:t>to</a:t>
            </a:r>
            <a:r>
              <a:rPr lang="zh-CN" altLang="en-US" sz="1500" dirty="0"/>
              <a:t> </a:t>
            </a:r>
            <a:r>
              <a:rPr lang="en-US" altLang="zh-CN" sz="1500" dirty="0"/>
              <a:t>locate</a:t>
            </a:r>
            <a:r>
              <a:rPr lang="zh-CN" altLang="en-US" sz="1500" dirty="0"/>
              <a:t> </a:t>
            </a:r>
            <a:r>
              <a:rPr lang="en-US" altLang="zh-CN" sz="1500" dirty="0"/>
              <a:t>the</a:t>
            </a:r>
            <a:r>
              <a:rPr lang="zh-CN" altLang="en-US" sz="1500" dirty="0"/>
              <a:t> </a:t>
            </a:r>
            <a:r>
              <a:rPr lang="en-US" altLang="zh-CN" sz="1500" dirty="0"/>
              <a:t>proper</a:t>
            </a:r>
            <a:r>
              <a:rPr lang="zh-CN" altLang="en-US" sz="1500" dirty="0"/>
              <a:t> </a:t>
            </a:r>
            <a:r>
              <a:rPr lang="en-US" altLang="zh-CN" sz="1500" dirty="0"/>
              <a:t>place.</a:t>
            </a:r>
            <a:endParaRPr lang="en-US" sz="1500" dirty="0"/>
          </a:p>
          <a:p>
            <a:pPr>
              <a:spcBef>
                <a:spcPts val="1400"/>
              </a:spcBef>
            </a:pPr>
            <a:endParaRPr lang="en-US" sz="1500" dirty="0"/>
          </a:p>
        </p:txBody>
      </p:sp>
      <p:pic>
        <p:nvPicPr>
          <p:cNvPr id="2" name="Picture 1" descr="A map of a city&#10;&#10;Description automatically generated">
            <a:extLst>
              <a:ext uri="{FF2B5EF4-FFF2-40B4-BE49-F238E27FC236}">
                <a16:creationId xmlns:a16="http://schemas.microsoft.com/office/drawing/2014/main" id="{EFD906F4-2A71-F27A-DC0C-E3EB97F630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295" r="1448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37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840466"/>
            <a:ext cx="10228112" cy="3324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SpaceX,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first stage will land successfully. SpaceX advertises Falcon 9 rocket launches on its website, with a cost of 62 million dollars; other providers cost upward of 165 million dollars each, much of the savings is because SpaceX can reuse the first stage. </a:t>
            </a:r>
          </a:p>
          <a:p>
            <a:pPr>
              <a:spcBef>
                <a:spcPts val="1400"/>
              </a:spcBef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 we can determine if the first stage will land, we can determine the cost of a launch. This information can be used if an alternate company wants to bid against SpaceX for a rocket launch.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</a:t>
            </a:r>
            <a:r>
              <a:rPr lang="zh-CN" alt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scaping</a:t>
            </a:r>
            <a:r>
              <a:rPr lang="zh-CN" alt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+</a:t>
            </a:r>
            <a:r>
              <a:rPr lang="zh-CN" alt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public</a:t>
            </a:r>
            <a:r>
              <a:rPr lang="zh-CN" alt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CSV</a:t>
            </a:r>
            <a:r>
              <a:rPr lang="zh-CN" alt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files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Filter</a:t>
            </a:r>
            <a:r>
              <a:rPr lang="zh-CN" alt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necessary</a:t>
            </a:r>
            <a:r>
              <a:rPr lang="zh-CN" alt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useless</a:t>
            </a:r>
            <a:r>
              <a:rPr lang="zh-CN" alt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or</a:t>
            </a:r>
            <a:r>
              <a:rPr lang="zh-CN" alt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illegal</a:t>
            </a:r>
            <a:r>
              <a:rPr lang="zh-CN" alt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data;</a:t>
            </a:r>
            <a:r>
              <a:rPr lang="zh-CN" alt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Transformation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Standardize the data</a:t>
            </a:r>
            <a:r>
              <a:rPr lang="en-US" altLang="zh-CN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;</a:t>
            </a:r>
            <a:r>
              <a:rPr lang="zh-CN" alt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Find best Hyperparameter for SVM, Classification Trees and Logistic Regression</a:t>
            </a:r>
            <a:r>
              <a:rPr lang="en-US" altLang="zh-CN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;</a:t>
            </a:r>
            <a:r>
              <a:rPr lang="zh-CN" alt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altLang="zh-CN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Score</a:t>
            </a:r>
            <a:endParaRPr lang="en-US" sz="72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b="1" dirty="0"/>
              <a:t>API Data Enhancement</a:t>
            </a:r>
            <a:r>
              <a:rPr lang="en-US" sz="1600" dirty="0"/>
              <a:t>: The raw launch data includes ID numbers (e.g., for rockets). Additional API calls are needed to enrich this data with detailed information for each ID.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b="1" dirty="0"/>
              <a:t>Filtering Data</a:t>
            </a:r>
            <a:r>
              <a:rPr lang="en-US" sz="1600" dirty="0"/>
              <a:t>: The dataset includes Falcon 1 booster data, which needs to be filtered out to focus only on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</TotalTime>
  <Words>1424</Words>
  <Application>Microsoft Macintosh PowerPoint</Application>
  <PresentationFormat>Widescreen</PresentationFormat>
  <Paragraphs>223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b50563</cp:lastModifiedBy>
  <cp:revision>209</cp:revision>
  <dcterms:created xsi:type="dcterms:W3CDTF">2021-04-29T18:58:34Z</dcterms:created>
  <dcterms:modified xsi:type="dcterms:W3CDTF">2024-08-13T08:21:38Z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